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6" r:id="rId4"/>
    <p:sldMasterId id="2147483667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</p:sldIdLst>
  <p:sldSz cy="5143500" cx="9144000"/>
  <p:notesSz cx="6858000" cy="9144000"/>
  <p:embeddedFontLst>
    <p:embeddedFont>
      <p:font typeface="League Spartan Medium"/>
      <p:regular r:id="rId18"/>
      <p:bold r:id="rId19"/>
    </p:embeddedFont>
    <p:embeddedFont>
      <p:font typeface="Inter"/>
      <p:regular r:id="rId20"/>
      <p:bold r:id="rId21"/>
    </p:embeddedFont>
    <p:embeddedFont>
      <p:font typeface="Poppins"/>
      <p:regular r:id="rId22"/>
      <p:bold r:id="rId23"/>
      <p:italic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Inter-regular.fntdata"/><Relationship Id="rId22" Type="http://schemas.openxmlformats.org/officeDocument/2006/relationships/font" Target="fonts/Poppins-regular.fntdata"/><Relationship Id="rId21" Type="http://schemas.openxmlformats.org/officeDocument/2006/relationships/font" Target="fonts/Inter-bold.fntdata"/><Relationship Id="rId24" Type="http://schemas.openxmlformats.org/officeDocument/2006/relationships/font" Target="fonts/Poppins-italic.fntdata"/><Relationship Id="rId23" Type="http://schemas.openxmlformats.org/officeDocument/2006/relationships/font" Target="fonts/Poppins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5" Type="http://schemas.openxmlformats.org/officeDocument/2006/relationships/font" Target="fonts/Poppins-bold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font" Target="fonts/LeagueSpartanMedium-bold.fntdata"/><Relationship Id="rId18" Type="http://schemas.openxmlformats.org/officeDocument/2006/relationships/font" Target="fonts/LeagueSpartanMedium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SLIDES_API1284973955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SLIDES_API1284973955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SLIDES_API1284973955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SLIDES_API1284973955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SLIDES_API128497395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SLIDES_API128497395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SLIDES_API1284973955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SLIDES_API1284973955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SLIDES_API1284973955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SLIDES_API1284973955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SLIDES_API1284973955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SLIDES_API1284973955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SLIDES_API1284973955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SLIDES_API1284973955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SLIDES_API1284973955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SLIDES_API1284973955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SLIDES_API1284973955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SLIDES_API1284973955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SLIDES_API1284973955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SLIDES_API1284973955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Relationship Id="rId3" Type="http://schemas.openxmlformats.org/officeDocument/2006/relationships/image" Target="../media/image3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Relationship Id="rId3" Type="http://schemas.openxmlformats.org/officeDocument/2006/relationships/image" Target="../media/image3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A_Introduction_Slide_1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title"/>
          </p:nvPr>
        </p:nvSpPr>
        <p:spPr>
          <a:xfrm>
            <a:off x="632175" y="920625"/>
            <a:ext cx="7679700" cy="7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56" name="Google Shape;56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" name="Google Shape;57;p14"/>
          <p:cNvSpPr txBox="1"/>
          <p:nvPr>
            <p:ph idx="1" type="body"/>
          </p:nvPr>
        </p:nvSpPr>
        <p:spPr>
          <a:xfrm>
            <a:off x="632175" y="1717350"/>
            <a:ext cx="5056800" cy="195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pic>
        <p:nvPicPr>
          <p:cNvPr id="58" name="Google Shape;58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400000">
            <a:off x="727196" y="475900"/>
            <a:ext cx="374904" cy="374904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14"/>
          <p:cNvPicPr preferRelativeResize="0"/>
          <p:nvPr/>
        </p:nvPicPr>
        <p:blipFill rotWithShape="1">
          <a:blip r:embed="rId3">
            <a:alphaModFix/>
          </a:blip>
          <a:srcRect b="0" l="7871" r="4470" t="0"/>
          <a:stretch/>
        </p:blipFill>
        <p:spPr>
          <a:xfrm rot="5399995">
            <a:off x="5161977" y="1270987"/>
            <a:ext cx="5149824" cy="26015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  <p15:guide id="3" pos="398">
          <p15:clr>
            <a:srgbClr val="E46962"/>
          </p15:clr>
        </p15:guide>
        <p15:guide id="4" orient="horz" pos="628">
          <p15:clr>
            <a:srgbClr val="E46962"/>
          </p15:clr>
        </p15:guide>
        <p15:guide id="5" pos="5362">
          <p15:clr>
            <a:srgbClr val="E46962"/>
          </p15:clr>
        </p15:guide>
        <p15:guide id="6" pos="458">
          <p15:clr>
            <a:srgbClr val="E46962"/>
          </p15:clr>
        </p15:guide>
        <p15:guide id="7" orient="horz" pos="1082">
          <p15:clr>
            <a:srgbClr val="E46962"/>
          </p15:clr>
        </p15:guide>
        <p15:guide id="8" orient="horz" pos="903">
          <p15:clr>
            <a:srgbClr val="E46962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A_Title_Body_1">
  <p:cSld name="TITLE_1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2" name="Google Shape;62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899075" y="1913100"/>
            <a:ext cx="3244926" cy="3230399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5"/>
          <p:cNvSpPr/>
          <p:nvPr>
            <p:ph idx="2" type="pic"/>
          </p:nvPr>
        </p:nvSpPr>
        <p:spPr>
          <a:xfrm>
            <a:off x="5843075" y="632300"/>
            <a:ext cx="2615100" cy="3918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64" name="Google Shape;64;p15"/>
          <p:cNvSpPr txBox="1"/>
          <p:nvPr>
            <p:ph type="title"/>
          </p:nvPr>
        </p:nvSpPr>
        <p:spPr>
          <a:xfrm>
            <a:off x="632175" y="920625"/>
            <a:ext cx="5046000" cy="7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pic>
        <p:nvPicPr>
          <p:cNvPr id="65" name="Google Shape;6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727196" y="475900"/>
            <a:ext cx="374904" cy="374904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5"/>
          <p:cNvSpPr txBox="1"/>
          <p:nvPr>
            <p:ph idx="1" type="subTitle"/>
          </p:nvPr>
        </p:nvSpPr>
        <p:spPr>
          <a:xfrm>
            <a:off x="642700" y="1723725"/>
            <a:ext cx="3605100" cy="19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  <p15:guide id="3" pos="405">
          <p15:clr>
            <a:srgbClr val="E46962"/>
          </p15:clr>
        </p15:guide>
        <p15:guide id="4" orient="horz" pos="628">
          <p15:clr>
            <a:srgbClr val="E46962"/>
          </p15:clr>
        </p15:guide>
        <p15:guide id="5" pos="5328">
          <p15:clr>
            <a:srgbClr val="E46962"/>
          </p15:clr>
        </p15:guide>
        <p15:guide id="6" orient="horz" pos="891">
          <p15:clr>
            <a:srgbClr val="E46962"/>
          </p15:clr>
        </p15:guide>
        <p15:guide id="7" orient="horz" pos="1086">
          <p15:clr>
            <a:srgbClr val="E46962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A_Title_Body_1_no_image">
  <p:cSld name="TITLE_1_2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9" name="Google Shape;69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477450" y="2488875"/>
            <a:ext cx="2666551" cy="2654624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6"/>
          <p:cNvSpPr txBox="1"/>
          <p:nvPr>
            <p:ph type="title"/>
          </p:nvPr>
        </p:nvSpPr>
        <p:spPr>
          <a:xfrm>
            <a:off x="632175" y="920625"/>
            <a:ext cx="6485100" cy="7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pic>
        <p:nvPicPr>
          <p:cNvPr id="71" name="Google Shape;7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727196" y="475900"/>
            <a:ext cx="374904" cy="374904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6"/>
          <p:cNvSpPr txBox="1"/>
          <p:nvPr>
            <p:ph idx="1" type="subTitle"/>
          </p:nvPr>
        </p:nvSpPr>
        <p:spPr>
          <a:xfrm>
            <a:off x="642700" y="1589400"/>
            <a:ext cx="6474600" cy="19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  <p15:guide id="3" pos="405">
          <p15:clr>
            <a:srgbClr val="E46962"/>
          </p15:clr>
        </p15:guide>
        <p15:guide id="4" orient="horz" pos="628">
          <p15:clr>
            <a:srgbClr val="E46962"/>
          </p15:clr>
        </p15:guide>
        <p15:guide id="5" pos="5328">
          <p15:clr>
            <a:srgbClr val="E46962"/>
          </p15:clr>
        </p15:guide>
        <p15:guide id="6" orient="horz" pos="891">
          <p15:clr>
            <a:srgbClr val="E46962"/>
          </p15:clr>
        </p15:guide>
        <p15:guide id="7" orient="horz" pos="1086">
          <p15:clr>
            <a:srgbClr val="E46962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A_Title_Body_2">
  <p:cSld name="TITLE_1_1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7"/>
          <p:cNvPicPr preferRelativeResize="0"/>
          <p:nvPr/>
        </p:nvPicPr>
        <p:blipFill rotWithShape="1">
          <a:blip r:embed="rId2">
            <a:alphaModFix/>
          </a:blip>
          <a:srcRect b="0" l="0" r="49205" t="0"/>
          <a:stretch/>
        </p:blipFill>
        <p:spPr>
          <a:xfrm flipH="1">
            <a:off x="0" y="-348137"/>
            <a:ext cx="1836600" cy="359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7"/>
          <p:cNvPicPr preferRelativeResize="0"/>
          <p:nvPr/>
        </p:nvPicPr>
        <p:blipFill rotWithShape="1">
          <a:blip r:embed="rId2">
            <a:alphaModFix/>
          </a:blip>
          <a:srcRect b="0" l="0" r="49205" t="0"/>
          <a:stretch/>
        </p:blipFill>
        <p:spPr>
          <a:xfrm rot="10800000">
            <a:off x="0" y="1892237"/>
            <a:ext cx="1836600" cy="35994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7" name="Google Shape;77;p17"/>
          <p:cNvSpPr/>
          <p:nvPr>
            <p:ph idx="2" type="pic"/>
          </p:nvPr>
        </p:nvSpPr>
        <p:spPr>
          <a:xfrm>
            <a:off x="642700" y="632300"/>
            <a:ext cx="2615100" cy="3918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78" name="Google Shape;78;p17"/>
          <p:cNvSpPr/>
          <p:nvPr/>
        </p:nvSpPr>
        <p:spPr>
          <a:xfrm rot="-695">
            <a:off x="8410293" y="4393362"/>
            <a:ext cx="1484700" cy="1476900"/>
          </a:xfrm>
          <a:prstGeom prst="pie">
            <a:avLst>
              <a:gd fmla="val 10804369" name="adj1"/>
              <a:gd fmla="val 16200000" name="adj2"/>
            </a:avLst>
          </a:prstGeom>
          <a:gradFill>
            <a:gsLst>
              <a:gs pos="0">
                <a:srgbClr val="FFC982"/>
              </a:gs>
              <a:gs pos="100000">
                <a:srgbClr val="F58F09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C2C2C"/>
              </a:solidFill>
            </a:endParaRPr>
          </a:p>
        </p:txBody>
      </p:sp>
      <p:sp>
        <p:nvSpPr>
          <p:cNvPr id="79" name="Google Shape;79;p17"/>
          <p:cNvSpPr txBox="1"/>
          <p:nvPr>
            <p:ph type="title"/>
          </p:nvPr>
        </p:nvSpPr>
        <p:spPr>
          <a:xfrm>
            <a:off x="4722075" y="997400"/>
            <a:ext cx="3589800" cy="65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80" name="Google Shape;80;p17"/>
          <p:cNvSpPr/>
          <p:nvPr/>
        </p:nvSpPr>
        <p:spPr>
          <a:xfrm>
            <a:off x="4800600" y="632300"/>
            <a:ext cx="775500" cy="131400"/>
          </a:xfrm>
          <a:prstGeom prst="roundRect">
            <a:avLst>
              <a:gd fmla="val 50000" name="adj"/>
            </a:avLst>
          </a:prstGeom>
          <a:solidFill>
            <a:srgbClr val="F47C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7"/>
          <p:cNvSpPr txBox="1"/>
          <p:nvPr>
            <p:ph idx="1" type="subTitle"/>
          </p:nvPr>
        </p:nvSpPr>
        <p:spPr>
          <a:xfrm>
            <a:off x="4722075" y="1959150"/>
            <a:ext cx="3589800" cy="19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3024">
          <p15:clr>
            <a:srgbClr val="E46962"/>
          </p15:clr>
        </p15:guide>
        <p15:guide id="3" pos="405">
          <p15:clr>
            <a:srgbClr val="E46962"/>
          </p15:clr>
        </p15:guide>
        <p15:guide id="4" orient="horz" pos="628">
          <p15:clr>
            <a:srgbClr val="E46962"/>
          </p15:clr>
        </p15:guide>
        <p15:guide id="5" pos="5328">
          <p15:clr>
            <a:srgbClr val="E46962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A_Title_Body_3">
  <p:cSld name="TITLE_1_1_1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4" name="Google Shape;84;p18"/>
          <p:cNvSpPr txBox="1"/>
          <p:nvPr>
            <p:ph idx="1" type="subTitle"/>
          </p:nvPr>
        </p:nvSpPr>
        <p:spPr>
          <a:xfrm>
            <a:off x="383075" y="1908900"/>
            <a:ext cx="2469000" cy="4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85" name="Google Shape;85;p18"/>
          <p:cNvSpPr txBox="1"/>
          <p:nvPr>
            <p:ph idx="2" type="subTitle"/>
          </p:nvPr>
        </p:nvSpPr>
        <p:spPr>
          <a:xfrm>
            <a:off x="3284763" y="1908900"/>
            <a:ext cx="2469000" cy="39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pic>
        <p:nvPicPr>
          <p:cNvPr id="86" name="Google Shape;86;p18"/>
          <p:cNvPicPr preferRelativeResize="0"/>
          <p:nvPr/>
        </p:nvPicPr>
        <p:blipFill rotWithShape="1">
          <a:blip r:embed="rId2">
            <a:alphaModFix/>
          </a:blip>
          <a:srcRect b="13464" l="0" r="49205" t="0"/>
          <a:stretch/>
        </p:blipFill>
        <p:spPr>
          <a:xfrm flipH="1">
            <a:off x="8025" y="3162568"/>
            <a:ext cx="1168200" cy="198090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8"/>
          <p:cNvSpPr txBox="1"/>
          <p:nvPr>
            <p:ph type="title"/>
          </p:nvPr>
        </p:nvSpPr>
        <p:spPr>
          <a:xfrm>
            <a:off x="383075" y="1011550"/>
            <a:ext cx="7753500" cy="63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88" name="Google Shape;88;p18"/>
          <p:cNvSpPr txBox="1"/>
          <p:nvPr>
            <p:ph idx="3" type="subTitle"/>
          </p:nvPr>
        </p:nvSpPr>
        <p:spPr>
          <a:xfrm>
            <a:off x="6186450" y="1908900"/>
            <a:ext cx="2469000" cy="39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pic>
        <p:nvPicPr>
          <p:cNvPr id="89" name="Google Shape;8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467571" y="475900"/>
            <a:ext cx="374904" cy="3749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  <p15:guide id="3" orient="horz" pos="628">
          <p15:clr>
            <a:srgbClr val="E46962"/>
          </p15:clr>
        </p15:guide>
        <p15:guide id="4" pos="5328">
          <p15:clr>
            <a:srgbClr val="E46962"/>
          </p15:clr>
        </p15:guide>
        <p15:guide id="5" pos="288">
          <p15:clr>
            <a:srgbClr val="E46962"/>
          </p15:clr>
        </p15:guide>
        <p15:guide id="6" pos="1758">
          <p15:clr>
            <a:srgbClr val="E46962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A_Outro_1">
  <p:cSld name="TITLE_1_1_1_1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2" name="Google Shape;92;p19"/>
          <p:cNvSpPr txBox="1"/>
          <p:nvPr>
            <p:ph type="title"/>
          </p:nvPr>
        </p:nvSpPr>
        <p:spPr>
          <a:xfrm>
            <a:off x="530400" y="2208300"/>
            <a:ext cx="8083200" cy="7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pic>
        <p:nvPicPr>
          <p:cNvPr id="93" name="Google Shape;93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54825" y="1117275"/>
            <a:ext cx="590075" cy="59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3240">
          <p15:clr>
            <a:srgbClr val="E46962"/>
          </p15:clr>
        </p15:guide>
        <p15:guide id="3" pos="405">
          <p15:clr>
            <a:srgbClr val="E46962"/>
          </p15:clr>
        </p15:guide>
        <p15:guide id="4" orient="horz" pos="628">
          <p15:clr>
            <a:srgbClr val="E46962"/>
          </p15:clr>
        </p15:guide>
        <p15:guide id="5" pos="5328">
          <p15:clr>
            <a:srgbClr val="E46962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CUSTOM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ague Spartan Medium"/>
              <a:buNone/>
              <a:defRPr sz="2800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Inter"/>
              <a:buChar char="●"/>
              <a:defRPr sz="13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○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■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●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○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■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●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○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■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2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30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27767" r="27762" t="0"/>
          <a:stretch/>
        </p:blipFill>
        <p:spPr>
          <a:xfrm>
            <a:off x="642700" y="632300"/>
            <a:ext cx="2615100" cy="3918900"/>
          </a:xfrm>
          <a:prstGeom prst="roundRect">
            <a:avLst>
              <a:gd fmla="val 16667" name="adj"/>
            </a:avLst>
          </a:prstGeom>
        </p:spPr>
      </p:pic>
      <p:sp>
        <p:nvSpPr>
          <p:cNvPr id="161" name="Google Shape;161;p30"/>
          <p:cNvSpPr txBox="1"/>
          <p:nvPr>
            <p:ph type="title"/>
          </p:nvPr>
        </p:nvSpPr>
        <p:spPr>
          <a:xfrm>
            <a:off x="4722075" y="997400"/>
            <a:ext cx="3589800" cy="65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162" name="Google Shape;162;p30"/>
          <p:cNvSpPr txBox="1"/>
          <p:nvPr>
            <p:ph idx="1" type="subTitle"/>
          </p:nvPr>
        </p:nvSpPr>
        <p:spPr>
          <a:xfrm>
            <a:off x="4722075" y="1959150"/>
            <a:ext cx="3589800" cy="19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 AI has had a significant impact on various industries.</a:t>
            </a:r>
            <a:endParaRPr/>
          </a:p>
          <a:p>
            <a:pPr indent="-31115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 The need to address ethical concerns associated with AI development.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1"/>
          <p:cNvSpPr txBox="1"/>
          <p:nvPr>
            <p:ph type="title"/>
          </p:nvPr>
        </p:nvSpPr>
        <p:spPr>
          <a:xfrm>
            <a:off x="530400" y="2208300"/>
            <a:ext cx="8083200" cy="7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 for your time 😊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2"/>
          <p:cNvSpPr txBox="1"/>
          <p:nvPr>
            <p:ph type="title"/>
          </p:nvPr>
        </p:nvSpPr>
        <p:spPr>
          <a:xfrm>
            <a:off x="632175" y="920625"/>
            <a:ext cx="7679700" cy="7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Artificial Intelligence: Impact and Ethical Implications</a:t>
            </a:r>
            <a:endParaRPr/>
          </a:p>
        </p:txBody>
      </p:sp>
      <p:sp>
        <p:nvSpPr>
          <p:cNvPr id="106" name="Google Shape;106;p22"/>
          <p:cNvSpPr txBox="1"/>
          <p:nvPr>
            <p:ph idx="1" type="body"/>
          </p:nvPr>
        </p:nvSpPr>
        <p:spPr>
          <a:xfrm>
            <a:off x="632175" y="1717350"/>
            <a:ext cx="5056800" cy="195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This presentation provides an overview of how Artificial Intelligence has revolutionized different industries and its impact on employment. It also discusses the growing ethical concerns related to AI development.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3"/>
          <p:cNvSpPr txBox="1"/>
          <p:nvPr>
            <p:ph type="title"/>
          </p:nvPr>
        </p:nvSpPr>
        <p:spPr>
          <a:xfrm>
            <a:off x="632175" y="920625"/>
            <a:ext cx="5046000" cy="7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 to Artificial Intelligence</a:t>
            </a:r>
            <a:endParaRPr/>
          </a:p>
        </p:txBody>
      </p:sp>
      <p:sp>
        <p:nvSpPr>
          <p:cNvPr id="112" name="Google Shape;112;p23"/>
          <p:cNvSpPr txBox="1"/>
          <p:nvPr>
            <p:ph idx="1" type="subTitle"/>
          </p:nvPr>
        </p:nvSpPr>
        <p:spPr>
          <a:xfrm>
            <a:off x="642700" y="1723725"/>
            <a:ext cx="3605100" cy="19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 AI has rapidly transformed the present age with its numerous applications.</a:t>
            </a:r>
            <a:endParaRPr/>
          </a:p>
          <a:p>
            <a:pPr indent="-31115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 Revolutionized industries such as healthcare, finance, and transportation, among others.</a:t>
            </a:r>
            <a:endParaRPr/>
          </a:p>
          <a:p>
            <a:pPr indent="-31115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 Improved efficiency, accuracy, and productivity to increase revenue for businesses.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4"/>
          <p:cNvSpPr txBox="1"/>
          <p:nvPr>
            <p:ph idx="1" type="subTitle"/>
          </p:nvPr>
        </p:nvSpPr>
        <p:spPr>
          <a:xfrm>
            <a:off x="383075" y="1908900"/>
            <a:ext cx="2469000" cy="4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In healthcare, AI-powered systems have enabled faster and more accurate diagnoses, improved patient outcomes, and reduced healthcare costs.</a:t>
            </a:r>
            <a:endParaRPr/>
          </a:p>
        </p:txBody>
      </p:sp>
      <p:sp>
        <p:nvSpPr>
          <p:cNvPr id="118" name="Google Shape;118;p24"/>
          <p:cNvSpPr txBox="1"/>
          <p:nvPr>
            <p:ph idx="2" type="subTitle"/>
          </p:nvPr>
        </p:nvSpPr>
        <p:spPr>
          <a:xfrm>
            <a:off x="3284763" y="1908900"/>
            <a:ext cx="2469000" cy="39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In finance, AI has facilitated fraud detection, risk management, and personalized customer experiences.</a:t>
            </a:r>
            <a:endParaRPr/>
          </a:p>
        </p:txBody>
      </p:sp>
      <p:sp>
        <p:nvSpPr>
          <p:cNvPr id="119" name="Google Shape;119;p24"/>
          <p:cNvSpPr txBox="1"/>
          <p:nvPr>
            <p:ph type="title"/>
          </p:nvPr>
        </p:nvSpPr>
        <p:spPr>
          <a:xfrm>
            <a:off x="383075" y="1011550"/>
            <a:ext cx="7753500" cy="63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Benefits of AI in Healthcare, Finance, and Transportation</a:t>
            </a:r>
            <a:endParaRPr/>
          </a:p>
        </p:txBody>
      </p:sp>
      <p:sp>
        <p:nvSpPr>
          <p:cNvPr id="120" name="Google Shape;120;p24"/>
          <p:cNvSpPr txBox="1"/>
          <p:nvPr>
            <p:ph idx="3" type="subTitle"/>
          </p:nvPr>
        </p:nvSpPr>
        <p:spPr>
          <a:xfrm>
            <a:off x="6186450" y="1908900"/>
            <a:ext cx="2469000" cy="39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In transportation, autonomous vehicles have the potential to reduce accidents and traffic congestion while improving fuel efficiency.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25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34672" r="34672" t="0"/>
          <a:stretch/>
        </p:blipFill>
        <p:spPr>
          <a:xfrm>
            <a:off x="5843075" y="632300"/>
            <a:ext cx="2615100" cy="3918900"/>
          </a:xfrm>
          <a:prstGeom prst="roundRect">
            <a:avLst>
              <a:gd fmla="val 16667" name="adj"/>
            </a:avLst>
          </a:prstGeom>
        </p:spPr>
      </p:pic>
      <p:sp>
        <p:nvSpPr>
          <p:cNvPr id="126" name="Google Shape;126;p25"/>
          <p:cNvSpPr txBox="1"/>
          <p:nvPr>
            <p:ph type="title"/>
          </p:nvPr>
        </p:nvSpPr>
        <p:spPr>
          <a:xfrm>
            <a:off x="632175" y="920625"/>
            <a:ext cx="5046000" cy="7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Impact of AI on Employment</a:t>
            </a:r>
            <a:endParaRPr/>
          </a:p>
        </p:txBody>
      </p:sp>
      <p:sp>
        <p:nvSpPr>
          <p:cNvPr id="127" name="Google Shape;127;p25"/>
          <p:cNvSpPr txBox="1"/>
          <p:nvPr>
            <p:ph idx="1" type="subTitle"/>
          </p:nvPr>
        </p:nvSpPr>
        <p:spPr>
          <a:xfrm>
            <a:off x="642700" y="1723725"/>
            <a:ext cx="3605100" cy="19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 The potential to displace jobs across various sectors due to automation.</a:t>
            </a:r>
            <a:endParaRPr/>
          </a:p>
          <a:p>
            <a:pPr indent="-31115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 The need for upskilling and reskilling to adapt to the changing job market.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26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26411" r="26407" t="0"/>
          <a:stretch/>
        </p:blipFill>
        <p:spPr>
          <a:xfrm>
            <a:off x="5843075" y="632300"/>
            <a:ext cx="2615100" cy="3918900"/>
          </a:xfrm>
          <a:prstGeom prst="roundRect">
            <a:avLst>
              <a:gd fmla="val 16667" name="adj"/>
            </a:avLst>
          </a:prstGeom>
        </p:spPr>
      </p:pic>
      <p:sp>
        <p:nvSpPr>
          <p:cNvPr id="133" name="Google Shape;133;p26"/>
          <p:cNvSpPr txBox="1"/>
          <p:nvPr>
            <p:ph type="title"/>
          </p:nvPr>
        </p:nvSpPr>
        <p:spPr>
          <a:xfrm>
            <a:off x="632175" y="920625"/>
            <a:ext cx="5046000" cy="7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Ethical Concerns in AI Development</a:t>
            </a:r>
            <a:endParaRPr/>
          </a:p>
        </p:txBody>
      </p:sp>
      <p:sp>
        <p:nvSpPr>
          <p:cNvPr id="134" name="Google Shape;134;p26"/>
          <p:cNvSpPr txBox="1"/>
          <p:nvPr>
            <p:ph idx="1" type="subTitle"/>
          </p:nvPr>
        </p:nvSpPr>
        <p:spPr>
          <a:xfrm>
            <a:off x="642700" y="1723725"/>
            <a:ext cx="3605100" cy="19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 The potential for bias in AI algorithms leading to discrimination.</a:t>
            </a:r>
            <a:endParaRPr/>
          </a:p>
          <a:p>
            <a:pPr indent="-31115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 Lack of transparency in AI decision-making processes.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27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24973" r="24978" t="0"/>
          <a:stretch/>
        </p:blipFill>
        <p:spPr>
          <a:xfrm>
            <a:off x="642700" y="632300"/>
            <a:ext cx="2615100" cy="3918900"/>
          </a:xfrm>
          <a:prstGeom prst="roundRect">
            <a:avLst>
              <a:gd fmla="val 16667" name="adj"/>
            </a:avLst>
          </a:prstGeom>
        </p:spPr>
      </p:pic>
      <p:sp>
        <p:nvSpPr>
          <p:cNvPr id="140" name="Google Shape;140;p27"/>
          <p:cNvSpPr txBox="1"/>
          <p:nvPr>
            <p:ph type="title"/>
          </p:nvPr>
        </p:nvSpPr>
        <p:spPr>
          <a:xfrm>
            <a:off x="4722075" y="997400"/>
            <a:ext cx="3589800" cy="65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 Bias and Discrimination</a:t>
            </a:r>
            <a:endParaRPr/>
          </a:p>
        </p:txBody>
      </p:sp>
      <p:sp>
        <p:nvSpPr>
          <p:cNvPr id="141" name="Google Shape;141;p27"/>
          <p:cNvSpPr txBox="1"/>
          <p:nvPr>
            <p:ph idx="1" type="subTitle"/>
          </p:nvPr>
        </p:nvSpPr>
        <p:spPr>
          <a:xfrm>
            <a:off x="4722075" y="1959150"/>
            <a:ext cx="3589800" cy="19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 Bias can lead to discrimination against certain groups or individuals.</a:t>
            </a:r>
            <a:endParaRPr/>
          </a:p>
          <a:p>
            <a:pPr indent="-31115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 Ensuring AI algorithms are developed with diverse datasets and tested for bias regularly.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28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27767" r="27762" t="0"/>
          <a:stretch/>
        </p:blipFill>
        <p:spPr>
          <a:xfrm>
            <a:off x="642700" y="632300"/>
            <a:ext cx="2615100" cy="3918900"/>
          </a:xfrm>
          <a:prstGeom prst="roundRect">
            <a:avLst>
              <a:gd fmla="val 16667" name="adj"/>
            </a:avLst>
          </a:prstGeom>
        </p:spPr>
      </p:pic>
      <p:sp>
        <p:nvSpPr>
          <p:cNvPr id="147" name="Google Shape;147;p28"/>
          <p:cNvSpPr txBox="1"/>
          <p:nvPr>
            <p:ph type="title"/>
          </p:nvPr>
        </p:nvSpPr>
        <p:spPr>
          <a:xfrm>
            <a:off x="4722075" y="997400"/>
            <a:ext cx="3589800" cy="65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 Transparency and Accountability</a:t>
            </a:r>
            <a:endParaRPr/>
          </a:p>
        </p:txBody>
      </p:sp>
      <p:sp>
        <p:nvSpPr>
          <p:cNvPr id="148" name="Google Shape;148;p28"/>
          <p:cNvSpPr txBox="1"/>
          <p:nvPr>
            <p:ph idx="1" type="subTitle"/>
          </p:nvPr>
        </p:nvSpPr>
        <p:spPr>
          <a:xfrm>
            <a:off x="4722075" y="1959150"/>
            <a:ext cx="3589800" cy="19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 AI systems should be explainable and accountable, especially in critical decision-making areas such as healthcare and finance.</a:t>
            </a:r>
            <a:endParaRPr/>
          </a:p>
          <a:p>
            <a:pPr indent="-31115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 Ensuring that AI development is guided by ethical principles.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9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27767" r="27762" t="0"/>
          <a:stretch/>
        </p:blipFill>
        <p:spPr>
          <a:xfrm>
            <a:off x="5843075" y="632300"/>
            <a:ext cx="2615100" cy="3918900"/>
          </a:xfrm>
          <a:prstGeom prst="roundRect">
            <a:avLst>
              <a:gd fmla="val 16667" name="adj"/>
            </a:avLst>
          </a:prstGeom>
        </p:spPr>
      </p:pic>
      <p:sp>
        <p:nvSpPr>
          <p:cNvPr id="154" name="Google Shape;154;p29"/>
          <p:cNvSpPr txBox="1"/>
          <p:nvPr>
            <p:ph type="title"/>
          </p:nvPr>
        </p:nvSpPr>
        <p:spPr>
          <a:xfrm>
            <a:off x="632175" y="920625"/>
            <a:ext cx="5046000" cy="7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Addressing the Ethical Implications of AI</a:t>
            </a:r>
            <a:endParaRPr/>
          </a:p>
        </p:txBody>
      </p:sp>
      <p:sp>
        <p:nvSpPr>
          <p:cNvPr id="155" name="Google Shape;155;p29"/>
          <p:cNvSpPr txBox="1"/>
          <p:nvPr>
            <p:ph idx="1" type="subTitle"/>
          </p:nvPr>
        </p:nvSpPr>
        <p:spPr>
          <a:xfrm>
            <a:off x="642700" y="1723725"/>
            <a:ext cx="3605100" cy="19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 Ensuring that organizations are aware of the potential ethical implications of AI.</a:t>
            </a:r>
            <a:endParaRPr/>
          </a:p>
          <a:p>
            <a:pPr indent="-31115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 Developing and adhering to ethical guidelines and principles in AI development.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odern Monochrome - v1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